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handoutMasterIdLst>
    <p:handoutMasterId r:id="rId18"/>
  </p:handoutMasterIdLst>
  <p:sldIdLst>
    <p:sldId id="318" r:id="rId2"/>
    <p:sldId id="317" r:id="rId3"/>
    <p:sldId id="316" r:id="rId4"/>
    <p:sldId id="315" r:id="rId5"/>
    <p:sldId id="305" r:id="rId6"/>
    <p:sldId id="306" r:id="rId7"/>
    <p:sldId id="314" r:id="rId8"/>
    <p:sldId id="313" r:id="rId9"/>
    <p:sldId id="307" r:id="rId10"/>
    <p:sldId id="311" r:id="rId11"/>
    <p:sldId id="308" r:id="rId12"/>
    <p:sldId id="309" r:id="rId13"/>
    <p:sldId id="312" r:id="rId14"/>
    <p:sldId id="310" r:id="rId15"/>
    <p:sldId id="319" r:id="rId16"/>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761" autoAdjust="0"/>
  </p:normalViewPr>
  <p:slideViewPr>
    <p:cSldViewPr>
      <p:cViewPr varScale="1">
        <p:scale>
          <a:sx n="104" d="100"/>
          <a:sy n="104" d="100"/>
        </p:scale>
        <p:origin x="18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BC_(programming_language)" TargetMode="External"/><Relationship Id="rId7" Type="http://schemas.openxmlformats.org/officeDocument/2006/relationships/hyperlink" Target="https://en.wikipedia.org/wiki/Monty_Python's_Flying_Circu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Hacker_(programmer_subculture)" TargetMode="Externa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Unix"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BC_(programming_language)" TargetMode="External"/><Relationship Id="rId7" Type="http://schemas.openxmlformats.org/officeDocument/2006/relationships/hyperlink" Target="https://en.wikipedia.org/wiki/Monty_Python's_Flying_Circu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Hacker_(programmer_subculture)" TargetMode="Externa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Uni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...In December 1989, I was looking for a "hobby" programming project that would keep me occupied during the week around Christmas. My office ... would be closed, but I had a home computer, and not much else on my hands. I decided to write an interpreter for the new scripting language I had been thinking about lately: a descendant of </a:t>
            </a:r>
            <a:r>
              <a:rPr lang="en-US" sz="1200" b="0" i="0" u="none" strike="noStrike" kern="1200" dirty="0">
                <a:solidFill>
                  <a:schemeClr val="tx1"/>
                </a:solidFill>
                <a:effectLst/>
                <a:latin typeface="Times New Roman" charset="0"/>
                <a:ea typeface="ＭＳ Ｐゴシック" charset="0"/>
                <a:cs typeface="ＭＳ Ｐゴシック" charset="0"/>
                <a:hlinkClick r:id="rId3" tooltip="ABC (programming language)"/>
              </a:rPr>
              <a:t>ABC</a:t>
            </a:r>
            <a:r>
              <a:rPr lang="en-US" sz="1200" b="0" i="0" kern="1200" dirty="0">
                <a:solidFill>
                  <a:schemeClr val="tx1"/>
                </a:solidFill>
                <a:effectLst/>
                <a:latin typeface="Times New Roman" charset="0"/>
                <a:ea typeface="ＭＳ Ｐゴシック" charset="0"/>
                <a:cs typeface="ＭＳ Ｐゴシック" charset="0"/>
              </a:rPr>
              <a:t> that would appeal to </a:t>
            </a:r>
            <a:r>
              <a:rPr lang="en-US" sz="1200" b="0" i="0" u="none" strike="noStrike" kern="1200" dirty="0">
                <a:solidFill>
                  <a:schemeClr val="tx1"/>
                </a:solidFill>
                <a:effectLst/>
                <a:latin typeface="Times New Roman" charset="0"/>
                <a:ea typeface="ＭＳ Ｐゴシック" charset="0"/>
                <a:cs typeface="ＭＳ Ｐゴシック" charset="0"/>
                <a:hlinkClick r:id="rId4" tooltip="Unix"/>
              </a:rPr>
              <a:t>Unix</a:t>
            </a:r>
            <a:r>
              <a:rPr lang="en-US" sz="1200" b="0" i="0" kern="1200" dirty="0">
                <a:solidFill>
                  <a:schemeClr val="tx1"/>
                </a:solidFill>
                <a:effectLst/>
                <a:latin typeface="Times New Roman" charset="0"/>
                <a:ea typeface="ＭＳ Ｐゴシック" charset="0"/>
                <a:cs typeface="ＭＳ Ｐゴシック" charset="0"/>
              </a:rPr>
              <a:t>/</a:t>
            </a:r>
            <a:r>
              <a:rPr lang="en-US" sz="1200" b="0" i="0" u="none" strike="noStrike" kern="1200" dirty="0">
                <a:solidFill>
                  <a:schemeClr val="tx1"/>
                </a:solidFill>
                <a:effectLst/>
                <a:latin typeface="Times New Roman" charset="0"/>
                <a:ea typeface="ＭＳ Ｐゴシック" charset="0"/>
                <a:cs typeface="ＭＳ Ｐゴシック" charset="0"/>
                <a:hlinkClick r:id="rId5" tooltip="C (programming language)"/>
              </a:rPr>
              <a:t>C</a:t>
            </a:r>
            <a:r>
              <a:rPr lang="en-US" sz="1200" b="0" i="0" kern="1200" dirty="0">
                <a:solidFill>
                  <a:schemeClr val="tx1"/>
                </a:solidFill>
                <a:effectLst/>
                <a:latin typeface="Times New Roman" charset="0"/>
                <a:ea typeface="ＭＳ Ｐゴシック" charset="0"/>
                <a:cs typeface="ＭＳ Ｐゴシック" charset="0"/>
              </a:rPr>
              <a:t> </a:t>
            </a:r>
            <a:r>
              <a:rPr lang="en-US" sz="1200" b="0" i="0" u="none" strike="noStrike" kern="1200" dirty="0">
                <a:solidFill>
                  <a:schemeClr val="tx1"/>
                </a:solidFill>
                <a:effectLst/>
                <a:latin typeface="Times New Roman" charset="0"/>
                <a:ea typeface="ＭＳ Ｐゴシック" charset="0"/>
                <a:cs typeface="ＭＳ Ｐゴシック" charset="0"/>
                <a:hlinkClick r:id="rId6" tooltip="Hacker (programmer subculture)"/>
              </a:rPr>
              <a:t>hackers</a:t>
            </a:r>
            <a:r>
              <a:rPr lang="en-US" sz="1200" b="0" i="0" kern="1200" dirty="0">
                <a:solidFill>
                  <a:schemeClr val="tx1"/>
                </a:solidFill>
                <a:effectLst/>
                <a:latin typeface="Times New Roman" charset="0"/>
                <a:ea typeface="ＭＳ Ｐゴシック" charset="0"/>
                <a:cs typeface="ＭＳ Ｐゴシック" charset="0"/>
              </a:rPr>
              <a:t>. I chose Python as a working title for the project, being in a slightly irreverent mood (and a big fan of </a:t>
            </a:r>
            <a:r>
              <a:rPr lang="en-US" sz="1200" b="0" i="1" u="none" strike="noStrike" kern="1200" dirty="0">
                <a:solidFill>
                  <a:schemeClr val="tx1"/>
                </a:solidFill>
                <a:effectLst/>
                <a:latin typeface="Times New Roman" charset="0"/>
                <a:ea typeface="ＭＳ Ｐゴシック" charset="0"/>
                <a:cs typeface="ＭＳ Ｐゴシック" charset="0"/>
                <a:hlinkClick r:id="rId7" tooltip="Monty Python's Flying Circus"/>
              </a:rPr>
              <a:t>Monty Python's Flying Circus</a:t>
            </a:r>
            <a:r>
              <a:rPr lang="en-US" sz="1200" b="0" i="0" kern="1200" dirty="0">
                <a:solidFill>
                  <a:schemeClr val="tx1"/>
                </a:solidFill>
                <a:effectLst/>
                <a:latin typeface="Times New Roman" charset="0"/>
                <a:ea typeface="ＭＳ Ｐゴシック" charset="0"/>
                <a:cs typeface="ＭＳ Ｐゴシック" charset="0"/>
              </a:rPr>
              <a:t>).</a:t>
            </a:r>
          </a:p>
          <a:p>
            <a:r>
              <a:rPr lang="en-US" sz="1200" b="0" i="0" kern="1200" dirty="0">
                <a:solidFill>
                  <a:schemeClr val="tx1"/>
                </a:solidFill>
                <a:effectLst/>
                <a:latin typeface="Times New Roman" charset="0"/>
                <a:ea typeface="ＭＳ Ｐゴシック" charset="0"/>
                <a:cs typeface="ＭＳ Ｐゴシック" charset="0"/>
              </a:rPr>
              <a:t>— </a:t>
            </a:r>
            <a:r>
              <a:rPr lang="en-US" sz="1200" b="0" i="1" kern="1200" dirty="0">
                <a:solidFill>
                  <a:schemeClr val="tx1"/>
                </a:solidFill>
                <a:effectLst/>
                <a:latin typeface="Times New Roman" charset="0"/>
                <a:ea typeface="ＭＳ Ｐゴシック" charset="0"/>
                <a:cs typeface="ＭＳ Ｐゴシック" charset="0"/>
              </a:rPr>
              <a:t>Guido van Rossum</a:t>
            </a:r>
            <a:endParaRPr lang="en-US" sz="1200" b="0" i="0" kern="1200" dirty="0">
              <a:solidFill>
                <a:schemeClr val="tx1"/>
              </a:solidFill>
              <a:effectLst/>
              <a:latin typeface="Times New Roman"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286891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...In December 1989, I was looking for a "hobby" programming project that would keep me occupied during the week around Christmas. My office ... would be closed, but I had a home computer, and not much else on my hands. I decided to write an interpreter for the new scripting language I had been thinking about lately: a descendant of </a:t>
            </a:r>
            <a:r>
              <a:rPr lang="en-US" sz="1200" b="0" i="0" u="none" strike="noStrike" kern="1200" dirty="0">
                <a:solidFill>
                  <a:schemeClr val="tx1"/>
                </a:solidFill>
                <a:effectLst/>
                <a:latin typeface="Times New Roman" charset="0"/>
                <a:ea typeface="ＭＳ Ｐゴシック" charset="0"/>
                <a:cs typeface="ＭＳ Ｐゴシック" charset="0"/>
                <a:hlinkClick r:id="rId3" tooltip="ABC (programming language)"/>
              </a:rPr>
              <a:t>ABC</a:t>
            </a:r>
            <a:r>
              <a:rPr lang="en-US" sz="1200" b="0" i="0" kern="1200" dirty="0">
                <a:solidFill>
                  <a:schemeClr val="tx1"/>
                </a:solidFill>
                <a:effectLst/>
                <a:latin typeface="Times New Roman" charset="0"/>
                <a:ea typeface="ＭＳ Ｐゴシック" charset="0"/>
                <a:cs typeface="ＭＳ Ｐゴシック" charset="0"/>
              </a:rPr>
              <a:t> that would appeal to </a:t>
            </a:r>
            <a:r>
              <a:rPr lang="en-US" sz="1200" b="0" i="0" u="none" strike="noStrike" kern="1200" dirty="0">
                <a:solidFill>
                  <a:schemeClr val="tx1"/>
                </a:solidFill>
                <a:effectLst/>
                <a:latin typeface="Times New Roman" charset="0"/>
                <a:ea typeface="ＭＳ Ｐゴシック" charset="0"/>
                <a:cs typeface="ＭＳ Ｐゴシック" charset="0"/>
                <a:hlinkClick r:id="rId4" tooltip="Unix"/>
              </a:rPr>
              <a:t>Unix</a:t>
            </a:r>
            <a:r>
              <a:rPr lang="en-US" sz="1200" b="0" i="0" kern="1200" dirty="0">
                <a:solidFill>
                  <a:schemeClr val="tx1"/>
                </a:solidFill>
                <a:effectLst/>
                <a:latin typeface="Times New Roman" charset="0"/>
                <a:ea typeface="ＭＳ Ｐゴシック" charset="0"/>
                <a:cs typeface="ＭＳ Ｐゴシック" charset="0"/>
              </a:rPr>
              <a:t>/</a:t>
            </a:r>
            <a:r>
              <a:rPr lang="en-US" sz="1200" b="0" i="0" u="none" strike="noStrike" kern="1200" dirty="0">
                <a:solidFill>
                  <a:schemeClr val="tx1"/>
                </a:solidFill>
                <a:effectLst/>
                <a:latin typeface="Times New Roman" charset="0"/>
                <a:ea typeface="ＭＳ Ｐゴシック" charset="0"/>
                <a:cs typeface="ＭＳ Ｐゴシック" charset="0"/>
                <a:hlinkClick r:id="rId5" tooltip="C (programming language)"/>
              </a:rPr>
              <a:t>C</a:t>
            </a:r>
            <a:r>
              <a:rPr lang="en-US" sz="1200" b="0" i="0" kern="1200" dirty="0">
                <a:solidFill>
                  <a:schemeClr val="tx1"/>
                </a:solidFill>
                <a:effectLst/>
                <a:latin typeface="Times New Roman" charset="0"/>
                <a:ea typeface="ＭＳ Ｐゴシック" charset="0"/>
                <a:cs typeface="ＭＳ Ｐゴシック" charset="0"/>
              </a:rPr>
              <a:t> </a:t>
            </a:r>
            <a:r>
              <a:rPr lang="en-US" sz="1200" b="0" i="0" u="none" strike="noStrike" kern="1200" dirty="0">
                <a:solidFill>
                  <a:schemeClr val="tx1"/>
                </a:solidFill>
                <a:effectLst/>
                <a:latin typeface="Times New Roman" charset="0"/>
                <a:ea typeface="ＭＳ Ｐゴシック" charset="0"/>
                <a:cs typeface="ＭＳ Ｐゴシック" charset="0"/>
                <a:hlinkClick r:id="rId6" tooltip="Hacker (programmer subculture)"/>
              </a:rPr>
              <a:t>hackers</a:t>
            </a:r>
            <a:r>
              <a:rPr lang="en-US" sz="1200" b="0" i="0" kern="1200" dirty="0">
                <a:solidFill>
                  <a:schemeClr val="tx1"/>
                </a:solidFill>
                <a:effectLst/>
                <a:latin typeface="Times New Roman" charset="0"/>
                <a:ea typeface="ＭＳ Ｐゴシック" charset="0"/>
                <a:cs typeface="ＭＳ Ｐゴシック" charset="0"/>
              </a:rPr>
              <a:t>. I chose Python as a working title for the project, being in a slightly irreverent mood (and a big fan of </a:t>
            </a:r>
            <a:r>
              <a:rPr lang="en-US" sz="1200" b="0" i="1" u="none" strike="noStrike" kern="1200" dirty="0">
                <a:solidFill>
                  <a:schemeClr val="tx1"/>
                </a:solidFill>
                <a:effectLst/>
                <a:latin typeface="Times New Roman" charset="0"/>
                <a:ea typeface="ＭＳ Ｐゴシック" charset="0"/>
                <a:cs typeface="ＭＳ Ｐゴシック" charset="0"/>
                <a:hlinkClick r:id="rId7" tooltip="Monty Python's Flying Circus"/>
              </a:rPr>
              <a:t>Monty Python's Flying Circus</a:t>
            </a:r>
            <a:r>
              <a:rPr lang="en-US" sz="1200" b="0" i="0" kern="1200" dirty="0">
                <a:solidFill>
                  <a:schemeClr val="tx1"/>
                </a:solidFill>
                <a:effectLst/>
                <a:latin typeface="Times New Roman" charset="0"/>
                <a:ea typeface="ＭＳ Ｐゴシック" charset="0"/>
                <a:cs typeface="ＭＳ Ｐゴシック" charset="0"/>
              </a:rPr>
              <a:t>).</a:t>
            </a:r>
          </a:p>
          <a:p>
            <a:r>
              <a:rPr lang="en-US" sz="1200" b="0" i="0" kern="1200" dirty="0">
                <a:solidFill>
                  <a:schemeClr val="tx1"/>
                </a:solidFill>
                <a:effectLst/>
                <a:latin typeface="Times New Roman" charset="0"/>
                <a:ea typeface="ＭＳ Ｐゴシック" charset="0"/>
                <a:cs typeface="ＭＳ Ｐゴシック" charset="0"/>
              </a:rPr>
              <a:t>— </a:t>
            </a:r>
            <a:r>
              <a:rPr lang="en-US" sz="1200" b="0" i="1" kern="1200" dirty="0">
                <a:solidFill>
                  <a:schemeClr val="tx1"/>
                </a:solidFill>
                <a:effectLst/>
                <a:latin typeface="Times New Roman" charset="0"/>
                <a:ea typeface="ＭＳ Ｐゴシック" charset="0"/>
                <a:cs typeface="ＭＳ Ｐゴシック" charset="0"/>
              </a:rPr>
              <a:t>Guido van Rossum</a:t>
            </a:r>
            <a:endParaRPr lang="en-US" sz="1200" b="0" i="0" kern="1200" dirty="0">
              <a:solidFill>
                <a:schemeClr val="tx1"/>
              </a:solidFill>
              <a:effectLst/>
              <a:latin typeface="Times New Roman"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388284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best programming language or the language in which most lines of code have been written.</a:t>
            </a:r>
          </a:p>
          <a:p>
            <a:endParaRPr lang="en-US" dirty="0"/>
          </a:p>
          <a:p>
            <a:endParaRPr lang="en-US" dirty="0"/>
          </a:p>
          <a:p>
            <a:r>
              <a:rPr lang="en-US" dirty="0"/>
              <a:t>Python has moved up to 3</a:t>
            </a:r>
            <a:r>
              <a:rPr lang="en-US" baseline="30000" dirty="0"/>
              <a:t>rd</a:t>
            </a:r>
            <a:r>
              <a:rPr lang="en-US" dirty="0"/>
              <a:t> since the course was last taught in Colorado in late Feb., 2018.</a:t>
            </a:r>
          </a:p>
        </p:txBody>
      </p:sp>
    </p:spTree>
    <p:extLst>
      <p:ext uri="{BB962C8B-B14F-4D97-AF65-F5344CB8AC3E}">
        <p14:creationId xmlns:p14="http://schemas.microsoft.com/office/powerpoint/2010/main" val="3334393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blog post: https://</a:t>
            </a:r>
            <a:r>
              <a:rPr lang="en-US" dirty="0" err="1"/>
              <a:t>blog.pythonanywhere.com</a:t>
            </a:r>
            <a:r>
              <a:rPr lang="en-US" dirty="0"/>
              <a:t>/67/, and the graph above, total number of users worldwide might be around 10 million as of 2018.</a:t>
            </a:r>
          </a:p>
        </p:txBody>
      </p:sp>
    </p:spTree>
    <p:extLst>
      <p:ext uri="{BB962C8B-B14F-4D97-AF65-F5344CB8AC3E}">
        <p14:creationId xmlns:p14="http://schemas.microsoft.com/office/powerpoint/2010/main" val="91535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Unlike </a:t>
            </a:r>
            <a:r>
              <a:rPr lang="en-US" sz="1200" b="0" i="0" kern="1200" dirty="0" err="1">
                <a:solidFill>
                  <a:schemeClr val="tx1"/>
                </a:solidFill>
                <a:effectLst/>
                <a:latin typeface="Times New Roman" charset="0"/>
                <a:ea typeface="ＭＳ Ｐゴシック" charset="0"/>
                <a:cs typeface="ＭＳ Ｐゴシック" charset="0"/>
              </a:rPr>
              <a:t>Matlab</a:t>
            </a:r>
            <a:r>
              <a:rPr lang="en-US" sz="1200" b="0" i="0" kern="1200" dirty="0">
                <a:solidFill>
                  <a:schemeClr val="tx1"/>
                </a:solidFill>
                <a:effectLst/>
                <a:latin typeface="Times New Roman" charset="0"/>
                <a:ea typeface="ＭＳ Ｐゴシック" charset="0"/>
                <a:cs typeface="ＭＳ Ｐゴシック" charset="0"/>
              </a:rPr>
              <a:t>, the set of Python tools used by scientists does not come from one single source. It is the result of a non-coordinated, chaotic and creative development process originating from a community of volunteers and professionals.</a:t>
            </a:r>
            <a:endParaRPr lang="en-US" dirty="0"/>
          </a:p>
        </p:txBody>
      </p:sp>
    </p:spTree>
    <p:extLst>
      <p:ext uri="{BB962C8B-B14F-4D97-AF65-F5344CB8AC3E}">
        <p14:creationId xmlns:p14="http://schemas.microsoft.com/office/powerpoint/2010/main" val="2120063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cstate="screen">
            <a:lum bright="100000"/>
            <a:extLst>
              <a:ext uri="{28A0092B-C50C-407E-A947-70E740481C1C}">
                <a14:useLocalDpi xmlns:a14="http://schemas.microsoft.com/office/drawing/2010/main"/>
              </a:ext>
            </a:extLst>
          </a:blip>
          <a:srcRect/>
          <a:stretch>
            <a:fillRect/>
          </a:stretch>
        </p:blipFill>
        <p:spPr bwMode="black">
          <a:xfrm>
            <a:off x="457200" y="461963"/>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9878"/>
            <a:ext cx="8305800" cy="1143000"/>
          </a:xfrm>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cstate="screen">
            <a:lum bright="100000"/>
            <a:extLst>
              <a:ext uri="{28A0092B-C50C-407E-A947-70E740481C1C}">
                <a14:useLocalDpi xmlns:a14="http://schemas.microsoft.com/office/drawing/2010/main"/>
              </a:ext>
            </a:extLst>
          </a:blip>
          <a:srcRect/>
          <a:stretch>
            <a:fillRect/>
          </a:stretch>
        </p:blipFill>
        <p:spPr bwMode="black">
          <a:xfrm>
            <a:off x="152400" y="640418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ews.wisc.edu/its-back-40-years-later-lady-liberty-on-mendota/" TargetMode="External"/><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pythonclock.or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hyperlink" Target="https://nsls-ii.github.io/scientific-python-cookiecutter/index.html" TargetMode="External"/><Relationship Id="rId1" Type="http://schemas.openxmlformats.org/officeDocument/2006/relationships/slideLayout" Target="../slideLayouts/slideLayout2.xml"/><Relationship Id="rId5" Type="http://schemas.openxmlformats.org/officeDocument/2006/relationships/hyperlink" Target="https://swcarpentry.github.io/good-enough-practices-in-scientific-computing/" TargetMode="External"/><Relationship Id="rId4" Type="http://schemas.openxmlformats.org/officeDocument/2006/relationships/hyperlink" Target="https://numpydoc.readthedocs.io/en/latest/forma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insights.stackoverflow.com/trends"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hyperlink" Target="https://towardsdatascience.com/5-reasons-why-jupyter-notebooks-suck-4dc201e2708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45261F-0D24-3F4C-A748-D7A181C2AF91}"/>
              </a:ext>
            </a:extLst>
          </p:cNvPr>
          <p:cNvPicPr>
            <a:picLocks noChangeAspect="1"/>
          </p:cNvPicPr>
          <p:nvPr/>
        </p:nvPicPr>
        <p:blipFill>
          <a:blip r:embed="rId2"/>
          <a:stretch>
            <a:fillRect/>
          </a:stretch>
        </p:blipFill>
        <p:spPr>
          <a:xfrm>
            <a:off x="0" y="19594"/>
            <a:ext cx="9144000" cy="6081117"/>
          </a:xfrm>
          <a:prstGeom prst="rect">
            <a:avLst/>
          </a:prstGeom>
        </p:spPr>
      </p:pic>
      <p:sp>
        <p:nvSpPr>
          <p:cNvPr id="162818" name="Rectangle 2"/>
          <p:cNvSpPr>
            <a:spLocks noGrp="1" noChangeArrowheads="1"/>
          </p:cNvSpPr>
          <p:nvPr>
            <p:ph type="ctrTitle"/>
          </p:nvPr>
        </p:nvSpPr>
        <p:spPr>
          <a:xfrm>
            <a:off x="0" y="26125"/>
            <a:ext cx="9144000" cy="1143000"/>
          </a:xfrm>
        </p:spPr>
        <p:txBody>
          <a:bodyPr/>
          <a:lstStyle/>
          <a:p>
            <a:pPr algn="ctr">
              <a:defRPr/>
            </a:pPr>
            <a:r>
              <a:rPr lang="en-US" sz="3600" dirty="0">
                <a:solidFill>
                  <a:schemeClr val="bg1"/>
                </a:solidFill>
                <a:cs typeface="+mj-cs"/>
              </a:rPr>
              <a:t>An overview of python</a:t>
            </a:r>
          </a:p>
        </p:txBody>
      </p:sp>
      <p:sp>
        <p:nvSpPr>
          <p:cNvPr id="162819" name="Rectangle 3"/>
          <p:cNvSpPr>
            <a:spLocks noGrp="1" noChangeArrowheads="1"/>
          </p:cNvSpPr>
          <p:nvPr>
            <p:ph type="subTitle" idx="1"/>
          </p:nvPr>
        </p:nvSpPr>
        <p:spPr>
          <a:xfrm>
            <a:off x="0" y="4677025"/>
            <a:ext cx="9144000" cy="1423686"/>
          </a:xfrm>
          <a:solidFill>
            <a:schemeClr val="tx1">
              <a:alpha val="41000"/>
            </a:schemeClr>
          </a:solidFill>
        </p:spPr>
        <p:txBody>
          <a:bodyPr/>
          <a:lstStyle/>
          <a:p>
            <a:pPr algn="ctr">
              <a:defRPr/>
            </a:pPr>
            <a:r>
              <a:rPr lang="en-US" dirty="0"/>
              <a:t> Introduction to python for hydrologists</a:t>
            </a:r>
          </a:p>
          <a:p>
            <a:pPr algn="ctr">
              <a:defRPr/>
            </a:pPr>
            <a:r>
              <a:rPr lang="en-US" sz="1800" dirty="0"/>
              <a:t>Pyle Center - UW Campus, Madison, WI</a:t>
            </a:r>
            <a:endParaRPr lang="en-US" sz="1800" dirty="0">
              <a:cs typeface="+mn-cs"/>
            </a:endParaRPr>
          </a:p>
          <a:p>
            <a:pPr algn="ctr">
              <a:defRPr/>
            </a:pPr>
            <a:r>
              <a:rPr lang="en-US" sz="1800" dirty="0">
                <a:cs typeface="+mn-cs"/>
              </a:rPr>
              <a:t>November 18-20, 2019</a:t>
            </a:r>
          </a:p>
          <a:p>
            <a:pPr>
              <a:defRPr/>
            </a:pPr>
            <a:endParaRPr lang="en-US" sz="1800" dirty="0">
              <a:cs typeface="+mn-cs"/>
            </a:endParaRPr>
          </a:p>
        </p:txBody>
      </p:sp>
      <p:sp>
        <p:nvSpPr>
          <p:cNvPr id="4" name="Rectangle 3">
            <a:extLst>
              <a:ext uri="{FF2B5EF4-FFF2-40B4-BE49-F238E27FC236}">
                <a16:creationId xmlns:a16="http://schemas.microsoft.com/office/drawing/2014/main" id="{CC104E18-F7AC-A74F-82EA-0C0C537F0C16}"/>
              </a:ext>
            </a:extLst>
          </p:cNvPr>
          <p:cNvSpPr/>
          <p:nvPr/>
        </p:nvSpPr>
        <p:spPr>
          <a:xfrm>
            <a:off x="4953000" y="6464421"/>
            <a:ext cx="4191000" cy="400110"/>
          </a:xfrm>
          <a:prstGeom prst="rect">
            <a:avLst/>
          </a:prstGeom>
        </p:spPr>
        <p:txBody>
          <a:bodyPr wrap="square">
            <a:spAutoFit/>
          </a:bodyPr>
          <a:lstStyle/>
          <a:p>
            <a:pPr algn="r"/>
            <a:r>
              <a:rPr lang="en-US" sz="1000" dirty="0">
                <a:hlinkClick r:id="rId3"/>
              </a:rPr>
              <a:t>Photo: Jeff Miller</a:t>
            </a:r>
          </a:p>
          <a:p>
            <a:pPr algn="r"/>
            <a:r>
              <a:rPr lang="en-US" sz="1000" dirty="0">
                <a:hlinkClick r:id="rId3"/>
              </a:rPr>
              <a:t>https://news.wisc.edu/its-back-40-years-later-lady-liberty-on-mendota/</a:t>
            </a:r>
            <a:endParaRPr lang="en-US" sz="1000" dirty="0"/>
          </a:p>
        </p:txBody>
      </p:sp>
    </p:spTree>
    <p:extLst>
      <p:ext uri="{BB962C8B-B14F-4D97-AF65-F5344CB8AC3E}">
        <p14:creationId xmlns:p14="http://schemas.microsoft.com/office/powerpoint/2010/main" val="3858246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Standard Library</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7400" y="1066800"/>
            <a:ext cx="5397646" cy="5152516"/>
          </a:xfrm>
          <a:prstGeom prst="rect">
            <a:avLst/>
          </a:prstGeom>
        </p:spPr>
      </p:pic>
    </p:spTree>
    <p:extLst>
      <p:ext uri="{BB962C8B-B14F-4D97-AF65-F5344CB8AC3E}">
        <p14:creationId xmlns:p14="http://schemas.microsoft.com/office/powerpoint/2010/main" val="3450930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Python's scientific ecosystem</a:t>
            </a:r>
          </a:p>
        </p:txBody>
      </p:sp>
      <p:pic>
        <p:nvPicPr>
          <p:cNvPr id="3" name="Picture 2">
            <a:extLst>
              <a:ext uri="{FF2B5EF4-FFF2-40B4-BE49-F238E27FC236}">
                <a16:creationId xmlns:a16="http://schemas.microsoft.com/office/drawing/2014/main" id="{F85E4000-D84C-6E43-83D2-CF4A20E606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9409" y="1066800"/>
            <a:ext cx="7407965" cy="5297728"/>
          </a:xfrm>
          <a:prstGeom prst="rect">
            <a:avLst/>
          </a:prstGeom>
        </p:spPr>
      </p:pic>
      <p:sp>
        <p:nvSpPr>
          <p:cNvPr id="5" name="TextBox 4">
            <a:extLst>
              <a:ext uri="{FF2B5EF4-FFF2-40B4-BE49-F238E27FC236}">
                <a16:creationId xmlns:a16="http://schemas.microsoft.com/office/drawing/2014/main" id="{30B20FB9-092C-B14F-A200-3EBEBFD54E30}"/>
              </a:ext>
            </a:extLst>
          </p:cNvPr>
          <p:cNvSpPr txBox="1"/>
          <p:nvPr/>
        </p:nvSpPr>
        <p:spPr>
          <a:xfrm>
            <a:off x="1580711" y="6408006"/>
            <a:ext cx="7563289" cy="338554"/>
          </a:xfrm>
          <a:prstGeom prst="rect">
            <a:avLst/>
          </a:prstGeom>
          <a:noFill/>
        </p:spPr>
        <p:txBody>
          <a:bodyPr wrap="none" rtlCol="0">
            <a:spAutoFit/>
          </a:bodyPr>
          <a:lstStyle/>
          <a:p>
            <a:pPr algn="r"/>
            <a:r>
              <a:rPr lang="en-US" sz="1600" dirty="0">
                <a:solidFill>
                  <a:schemeClr val="accent3"/>
                </a:solidFill>
              </a:rPr>
              <a:t>https://</a:t>
            </a:r>
            <a:r>
              <a:rPr lang="en-US" sz="1600" dirty="0" err="1">
                <a:solidFill>
                  <a:schemeClr val="accent3"/>
                </a:solidFill>
              </a:rPr>
              <a:t>fabienmaussion.info</a:t>
            </a:r>
            <a:r>
              <a:rPr lang="en-US" sz="1600" dirty="0">
                <a:solidFill>
                  <a:schemeClr val="accent3"/>
                </a:solidFill>
              </a:rPr>
              <a:t>/</a:t>
            </a:r>
            <a:r>
              <a:rPr lang="en-US" sz="1600" dirty="0" err="1">
                <a:solidFill>
                  <a:schemeClr val="accent3"/>
                </a:solidFill>
              </a:rPr>
              <a:t>scientific_programming</a:t>
            </a:r>
            <a:r>
              <a:rPr lang="en-US" sz="1600" dirty="0">
                <a:solidFill>
                  <a:schemeClr val="accent3"/>
                </a:solidFill>
              </a:rPr>
              <a:t>/html/18-Scientific-Python.html</a:t>
            </a:r>
          </a:p>
        </p:txBody>
      </p:sp>
    </p:spTree>
    <p:extLst>
      <p:ext uri="{BB962C8B-B14F-4D97-AF65-F5344CB8AC3E}">
        <p14:creationId xmlns:p14="http://schemas.microsoft.com/office/powerpoint/2010/main" val="228558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Environments</a:t>
            </a:r>
          </a:p>
        </p:txBody>
      </p:sp>
      <p:sp>
        <p:nvSpPr>
          <p:cNvPr id="3" name="Content Placeholder 2"/>
          <p:cNvSpPr>
            <a:spLocks noGrp="1"/>
          </p:cNvSpPr>
          <p:nvPr>
            <p:ph idx="1"/>
          </p:nvPr>
        </p:nvSpPr>
        <p:spPr/>
        <p:txBody>
          <a:bodyPr/>
          <a:lstStyle/>
          <a:p>
            <a:r>
              <a:rPr lang="en-US" dirty="0"/>
              <a:t>Python interpreter</a:t>
            </a:r>
          </a:p>
          <a:p>
            <a:r>
              <a:rPr lang="en-US" dirty="0" err="1"/>
              <a:t>Ipython</a:t>
            </a:r>
            <a:endParaRPr lang="en-US" dirty="0"/>
          </a:p>
          <a:p>
            <a:r>
              <a:rPr lang="en-US" dirty="0" err="1"/>
              <a:t>Jupyter</a:t>
            </a:r>
            <a:r>
              <a:rPr lang="en-US" dirty="0"/>
              <a:t> Notebook or </a:t>
            </a:r>
            <a:r>
              <a:rPr lang="en-US" dirty="0" err="1"/>
              <a:t>Jupyter</a:t>
            </a:r>
            <a:r>
              <a:rPr lang="en-US" dirty="0"/>
              <a:t> Lab</a:t>
            </a:r>
          </a:p>
          <a:p>
            <a:r>
              <a:rPr lang="en-US" dirty="0"/>
              <a:t>IDE (integrated development environment) such as </a:t>
            </a:r>
            <a:r>
              <a:rPr lang="en-US" dirty="0" err="1"/>
              <a:t>Pycharm</a:t>
            </a:r>
            <a:endParaRPr lang="en-US" dirty="0"/>
          </a:p>
          <a:p>
            <a:pPr lvl="1"/>
            <a:r>
              <a:rPr lang="en-US" dirty="0"/>
              <a:t>Best option for developing “production” or “operational” code</a:t>
            </a:r>
          </a:p>
        </p:txBody>
      </p:sp>
    </p:spTree>
    <p:extLst>
      <p:ext uri="{BB962C8B-B14F-4D97-AF65-F5344CB8AC3E}">
        <p14:creationId xmlns:p14="http://schemas.microsoft.com/office/powerpoint/2010/main" val="2866687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Distributions</a:t>
            </a:r>
          </a:p>
        </p:txBody>
      </p:sp>
      <p:sp>
        <p:nvSpPr>
          <p:cNvPr id="3" name="Content Placeholder 2"/>
          <p:cNvSpPr>
            <a:spLocks noGrp="1"/>
          </p:cNvSpPr>
          <p:nvPr>
            <p:ph idx="1"/>
          </p:nvPr>
        </p:nvSpPr>
        <p:spPr>
          <a:xfrm>
            <a:off x="381000" y="1371600"/>
            <a:ext cx="4539604" cy="4495800"/>
          </a:xfrm>
        </p:spPr>
        <p:txBody>
          <a:bodyPr/>
          <a:lstStyle/>
          <a:p>
            <a:r>
              <a:rPr lang="en-US" dirty="0"/>
              <a:t>A bundled collection of Python and many of the useful packages</a:t>
            </a:r>
          </a:p>
          <a:p>
            <a:r>
              <a:rPr lang="en-US" dirty="0"/>
              <a:t>There are several flavors</a:t>
            </a:r>
          </a:p>
          <a:p>
            <a:pPr lvl="1"/>
            <a:r>
              <a:rPr lang="en-US" sz="4000" dirty="0"/>
              <a:t>Anaconda</a:t>
            </a:r>
          </a:p>
          <a:p>
            <a:pPr lvl="1"/>
            <a:r>
              <a:rPr lang="en-US" dirty="0" err="1"/>
              <a:t>Enthought</a:t>
            </a:r>
            <a:r>
              <a:rPr lang="en-US" dirty="0"/>
              <a:t> Canopy</a:t>
            </a:r>
          </a:p>
          <a:p>
            <a:pPr lvl="1"/>
            <a:r>
              <a:rPr lang="en-US" dirty="0" err="1"/>
              <a:t>Python.org</a:t>
            </a:r>
            <a:endParaRPr lang="en-US" dirty="0"/>
          </a:p>
          <a:p>
            <a:pPr lvl="1"/>
            <a:r>
              <a:rPr lang="en-US" dirty="0"/>
              <a:t>Your system python, ArcGIS or QGIS python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20604" y="3010401"/>
            <a:ext cx="3731996" cy="3519237"/>
          </a:xfrm>
          <a:prstGeom prst="rect">
            <a:avLst/>
          </a:prstGeom>
        </p:spPr>
      </p:pic>
    </p:spTree>
    <p:extLst>
      <p:ext uri="{BB962C8B-B14F-4D97-AF65-F5344CB8AC3E}">
        <p14:creationId xmlns:p14="http://schemas.microsoft.com/office/powerpoint/2010/main" val="9645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Versions</a:t>
            </a:r>
          </a:p>
        </p:txBody>
      </p:sp>
      <p:sp>
        <p:nvSpPr>
          <p:cNvPr id="3" name="Content Placeholder 2"/>
          <p:cNvSpPr>
            <a:spLocks noGrp="1"/>
          </p:cNvSpPr>
          <p:nvPr>
            <p:ph idx="1"/>
          </p:nvPr>
        </p:nvSpPr>
        <p:spPr/>
        <p:txBody>
          <a:bodyPr/>
          <a:lstStyle/>
          <a:p>
            <a:r>
              <a:rPr lang="en-US" dirty="0"/>
              <a:t>Python 2.7 will not be maintained past 2019</a:t>
            </a:r>
          </a:p>
          <a:p>
            <a:pPr lvl="1"/>
            <a:r>
              <a:rPr lang="en-US" dirty="0">
                <a:hlinkClick r:id="rId2"/>
              </a:rPr>
              <a:t>https://pythonclock.org</a:t>
            </a:r>
            <a:endParaRPr lang="en-US" dirty="0"/>
          </a:p>
          <a:p>
            <a:r>
              <a:rPr lang="en-US" dirty="0"/>
              <a:t>Python 3.5+ is now the standard</a:t>
            </a:r>
          </a:p>
          <a:p>
            <a:r>
              <a:rPr lang="en-US" dirty="0"/>
              <a:t>We are using Python 3.7 for the class</a:t>
            </a:r>
          </a:p>
        </p:txBody>
      </p:sp>
    </p:spTree>
    <p:extLst>
      <p:ext uri="{BB962C8B-B14F-4D97-AF65-F5344CB8AC3E}">
        <p14:creationId xmlns:p14="http://schemas.microsoft.com/office/powerpoint/2010/main" val="365646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“best practices”</a:t>
            </a:r>
          </a:p>
        </p:txBody>
      </p:sp>
      <p:sp>
        <p:nvSpPr>
          <p:cNvPr id="3" name="Content Placeholder 2"/>
          <p:cNvSpPr>
            <a:spLocks noGrp="1"/>
          </p:cNvSpPr>
          <p:nvPr>
            <p:ph idx="1"/>
          </p:nvPr>
        </p:nvSpPr>
        <p:spPr>
          <a:xfrm>
            <a:off x="381000" y="1143000"/>
            <a:ext cx="8305800" cy="4724400"/>
          </a:xfrm>
        </p:spPr>
        <p:txBody>
          <a:bodyPr/>
          <a:lstStyle/>
          <a:p>
            <a:r>
              <a:rPr lang="en-US" b="0" dirty="0"/>
              <a:t>“</a:t>
            </a:r>
            <a:r>
              <a:rPr lang="en-US" b="0" dirty="0" err="1"/>
              <a:t>Cookiecutter</a:t>
            </a:r>
            <a:r>
              <a:rPr lang="en-US" b="0" dirty="0"/>
              <a:t>” template for packaging, testing, documenting, and publishing scientific Python code: </a:t>
            </a:r>
            <a:r>
              <a:rPr lang="en-US" sz="2400" b="0" dirty="0">
                <a:hlinkClick r:id="rId2"/>
              </a:rPr>
              <a:t>https://nsls-ii.github.io/scientific-python-cookiecutter/index.html</a:t>
            </a:r>
            <a:endParaRPr lang="en-US" sz="2400" b="0" dirty="0"/>
          </a:p>
          <a:p>
            <a:r>
              <a:rPr lang="en-US" b="0" dirty="0"/>
              <a:t>PEP8 python style guide: </a:t>
            </a:r>
            <a:r>
              <a:rPr lang="en-US" sz="2400" b="0" dirty="0">
                <a:hlinkClick r:id="rId3"/>
              </a:rPr>
              <a:t>https://www.python.org/dev/peps/pep-0008/</a:t>
            </a:r>
            <a:endParaRPr lang="en-US" sz="2400" b="0" dirty="0"/>
          </a:p>
          <a:p>
            <a:r>
              <a:rPr lang="en-US" b="0" dirty="0" err="1"/>
              <a:t>Numpy</a:t>
            </a:r>
            <a:r>
              <a:rPr lang="en-US" b="0" dirty="0"/>
              <a:t> doc string format: </a:t>
            </a:r>
            <a:r>
              <a:rPr lang="en-US" sz="2400" b="0" dirty="0">
                <a:hlinkClick r:id="rId4"/>
              </a:rPr>
              <a:t>https://numpydoc.readthedocs.io/en/latest/format.html</a:t>
            </a:r>
            <a:endParaRPr lang="en-US" sz="2400" b="0" dirty="0"/>
          </a:p>
          <a:p>
            <a:r>
              <a:rPr lang="en-US" b="0" dirty="0"/>
              <a:t>”Good enough” practices for scientific computing: </a:t>
            </a:r>
            <a:r>
              <a:rPr lang="en-US" sz="2400" b="0" dirty="0">
                <a:hlinkClick r:id="rId5"/>
              </a:rPr>
              <a:t>https://swcarpentry.github.io/good-enough-practices-in-scientific-computing/</a:t>
            </a:r>
            <a:endParaRPr lang="en-US" sz="2400" b="0" dirty="0"/>
          </a:p>
        </p:txBody>
      </p:sp>
    </p:spTree>
    <p:extLst>
      <p:ext uri="{BB962C8B-B14F-4D97-AF65-F5344CB8AC3E}">
        <p14:creationId xmlns:p14="http://schemas.microsoft.com/office/powerpoint/2010/main" val="1805047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for using Python</a:t>
            </a:r>
          </a:p>
        </p:txBody>
      </p:sp>
      <p:sp>
        <p:nvSpPr>
          <p:cNvPr id="3" name="Content Placeholder 2"/>
          <p:cNvSpPr>
            <a:spLocks noGrp="1"/>
          </p:cNvSpPr>
          <p:nvPr>
            <p:ph idx="1"/>
          </p:nvPr>
        </p:nvSpPr>
        <p:spPr>
          <a:xfrm>
            <a:off x="381000" y="1524000"/>
            <a:ext cx="8305800" cy="4495800"/>
          </a:xfrm>
        </p:spPr>
        <p:txBody>
          <a:bodyPr/>
          <a:lstStyle/>
          <a:p>
            <a:r>
              <a:rPr lang="en-US" dirty="0"/>
              <a:t>Automate tedious, boring and repetitive tasks</a:t>
            </a:r>
          </a:p>
          <a:p>
            <a:r>
              <a:rPr lang="en-US" dirty="0"/>
              <a:t>Escape limits imposed by other people’s software</a:t>
            </a:r>
          </a:p>
          <a:p>
            <a:r>
              <a:rPr lang="en-US" dirty="0"/>
              <a:t>Improve quality and efficiency of work</a:t>
            </a:r>
          </a:p>
          <a:p>
            <a:r>
              <a:rPr lang="en-US" dirty="0"/>
              <a:t>Scientific reproducibility</a:t>
            </a:r>
          </a:p>
          <a:p>
            <a:endParaRPr lang="en-US" sz="2400" dirty="0"/>
          </a:p>
          <a:p>
            <a:endParaRPr lang="en-US" sz="2400" dirty="0"/>
          </a:p>
        </p:txBody>
      </p:sp>
    </p:spTree>
    <p:extLst>
      <p:ext uri="{BB962C8B-B14F-4D97-AF65-F5344CB8AC3E}">
        <p14:creationId xmlns:p14="http://schemas.microsoft.com/office/powerpoint/2010/main" val="3601755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and Reproducibility</a:t>
            </a:r>
          </a:p>
        </p:txBody>
      </p:sp>
      <p:pic>
        <p:nvPicPr>
          <p:cNvPr id="8" name="Picture 7">
            <a:extLst>
              <a:ext uri="{FF2B5EF4-FFF2-40B4-BE49-F238E27FC236}">
                <a16:creationId xmlns:a16="http://schemas.microsoft.com/office/drawing/2014/main" id="{177FB58D-7E9B-0A4E-95DA-867F714D9598}"/>
              </a:ext>
            </a:extLst>
          </p:cNvPr>
          <p:cNvPicPr>
            <a:picLocks noChangeAspect="1"/>
          </p:cNvPicPr>
          <p:nvPr/>
        </p:nvPicPr>
        <p:blipFill>
          <a:blip r:embed="rId2"/>
          <a:stretch>
            <a:fillRect/>
          </a:stretch>
        </p:blipFill>
        <p:spPr>
          <a:xfrm>
            <a:off x="357809" y="1295400"/>
            <a:ext cx="8367449" cy="2743200"/>
          </a:xfrm>
          <a:prstGeom prst="rect">
            <a:avLst/>
          </a:prstGeom>
          <a:ln>
            <a:solidFill>
              <a:schemeClr val="tx1"/>
            </a:solidFill>
          </a:ln>
        </p:spPr>
      </p:pic>
      <p:sp>
        <p:nvSpPr>
          <p:cNvPr id="9" name="TextBox 8">
            <a:extLst>
              <a:ext uri="{FF2B5EF4-FFF2-40B4-BE49-F238E27FC236}">
                <a16:creationId xmlns:a16="http://schemas.microsoft.com/office/drawing/2014/main" id="{B39A55AF-EBAB-B340-8E99-A4DA56B46170}"/>
              </a:ext>
            </a:extLst>
          </p:cNvPr>
          <p:cNvSpPr txBox="1"/>
          <p:nvPr/>
        </p:nvSpPr>
        <p:spPr>
          <a:xfrm>
            <a:off x="152400" y="4267200"/>
            <a:ext cx="8763000" cy="2369880"/>
          </a:xfrm>
          <a:prstGeom prst="rect">
            <a:avLst/>
          </a:prstGeom>
          <a:noFill/>
        </p:spPr>
        <p:txBody>
          <a:bodyPr wrap="square" rtlCol="0">
            <a:spAutoFit/>
          </a:bodyPr>
          <a:lstStyle/>
          <a:p>
            <a:r>
              <a:rPr lang="en-US" sz="1600" dirty="0">
                <a:solidFill>
                  <a:schemeClr val="accent3"/>
                </a:solidFill>
              </a:rPr>
              <a:t>Peng, R.D. 2011. Reproducible Research in Computational Science, </a:t>
            </a:r>
            <a:r>
              <a:rPr lang="en-US" sz="1600" i="1" dirty="0">
                <a:solidFill>
                  <a:schemeClr val="accent3"/>
                </a:solidFill>
              </a:rPr>
              <a:t>Science</a:t>
            </a:r>
            <a:r>
              <a:rPr lang="en-US" sz="1600" dirty="0">
                <a:solidFill>
                  <a:schemeClr val="accent3"/>
                </a:solidFill>
              </a:rPr>
              <a:t> 334, p 1226-1227</a:t>
            </a:r>
          </a:p>
          <a:p>
            <a:endParaRPr lang="en-US" sz="1600" dirty="0">
              <a:solidFill>
                <a:schemeClr val="accent3"/>
              </a:solidFill>
            </a:endParaRPr>
          </a:p>
          <a:p>
            <a:r>
              <a:rPr lang="en-US" sz="1600" dirty="0">
                <a:solidFill>
                  <a:schemeClr val="accent3"/>
                </a:solidFill>
              </a:rPr>
              <a:t>Hutton, C., T. Wagener, J. Freer, D. Han, C. Duffy, and B. </a:t>
            </a:r>
            <a:r>
              <a:rPr lang="en-US" sz="1600" dirty="0" err="1">
                <a:solidFill>
                  <a:schemeClr val="accent3"/>
                </a:solidFill>
              </a:rPr>
              <a:t>Arheimer</a:t>
            </a:r>
            <a:r>
              <a:rPr lang="en-US" sz="1600" dirty="0">
                <a:solidFill>
                  <a:schemeClr val="accent3"/>
                </a:solidFill>
              </a:rPr>
              <a:t> (2016), Most computational hydrology is not reproducible, so is it really science?, </a:t>
            </a:r>
            <a:r>
              <a:rPr lang="en-US" sz="1600">
                <a:solidFill>
                  <a:schemeClr val="accent3"/>
                </a:solidFill>
              </a:rPr>
              <a:t>Water R. </a:t>
            </a:r>
            <a:r>
              <a:rPr lang="en-US" sz="1600" dirty="0">
                <a:solidFill>
                  <a:schemeClr val="accent3"/>
                </a:solidFill>
              </a:rPr>
              <a:t>Res., 52, 7548–7555, doi:10.1002/2016WR019285.</a:t>
            </a:r>
          </a:p>
          <a:p>
            <a:endParaRPr lang="en-US" sz="1600" dirty="0">
              <a:solidFill>
                <a:schemeClr val="accent3"/>
              </a:solidFill>
            </a:endParaRPr>
          </a:p>
          <a:p>
            <a:r>
              <a:rPr lang="en-US" sz="1600" dirty="0" err="1">
                <a:solidFill>
                  <a:schemeClr val="accent3"/>
                </a:solidFill>
              </a:rPr>
              <a:t>Ince</a:t>
            </a:r>
            <a:r>
              <a:rPr lang="en-US" sz="1600" dirty="0">
                <a:solidFill>
                  <a:schemeClr val="accent3"/>
                </a:solidFill>
              </a:rPr>
              <a:t>, D.C., Hatton, L., Graham-Cumming, J., 2012, The case for open computer programs, </a:t>
            </a:r>
            <a:r>
              <a:rPr lang="en-US" sz="1600" i="1" dirty="0">
                <a:solidFill>
                  <a:schemeClr val="accent3"/>
                </a:solidFill>
              </a:rPr>
              <a:t>Nature</a:t>
            </a:r>
            <a:r>
              <a:rPr lang="en-US" sz="1600" dirty="0">
                <a:solidFill>
                  <a:schemeClr val="accent3"/>
                </a:solidFill>
              </a:rPr>
              <a:t> 482, p 485-488.</a:t>
            </a:r>
          </a:p>
          <a:p>
            <a:endParaRPr lang="en-US" sz="2000" dirty="0">
              <a:solidFill>
                <a:schemeClr val="accent3"/>
              </a:solidFill>
            </a:endParaRPr>
          </a:p>
        </p:txBody>
      </p:sp>
    </p:spTree>
    <p:extLst>
      <p:ext uri="{BB962C8B-B14F-4D97-AF65-F5344CB8AC3E}">
        <p14:creationId xmlns:p14="http://schemas.microsoft.com/office/powerpoint/2010/main" val="71004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Python?</a:t>
            </a:r>
          </a:p>
        </p:txBody>
      </p:sp>
      <p:sp>
        <p:nvSpPr>
          <p:cNvPr id="3" name="Content Placeholder 2"/>
          <p:cNvSpPr>
            <a:spLocks noGrp="1"/>
          </p:cNvSpPr>
          <p:nvPr>
            <p:ph idx="1"/>
          </p:nvPr>
        </p:nvSpPr>
        <p:spPr>
          <a:xfrm>
            <a:off x="381000" y="1295400"/>
            <a:ext cx="5029200" cy="4953000"/>
          </a:xfrm>
        </p:spPr>
        <p:txBody>
          <a:bodyPr/>
          <a:lstStyle/>
          <a:p>
            <a:r>
              <a:rPr lang="en-US" sz="2400" dirty="0"/>
              <a:t>Interpreted, high-level language for general-purpose programming</a:t>
            </a:r>
          </a:p>
          <a:p>
            <a:r>
              <a:rPr lang="en-US" sz="2400" dirty="0"/>
              <a:t>Based on C</a:t>
            </a:r>
          </a:p>
          <a:p>
            <a:r>
              <a:rPr lang="en-US" sz="2400" dirty="0"/>
              <a:t>Object-oriented</a:t>
            </a:r>
          </a:p>
          <a:p>
            <a:r>
              <a:rPr lang="en-US" sz="2400" dirty="0"/>
              <a:t>Highly extensible</a:t>
            </a:r>
          </a:p>
          <a:p>
            <a:r>
              <a:rPr lang="en-US" sz="2400" dirty="0"/>
              <a:t>Besides standard library, large ”ecosystem” of packages for diverse purposes</a:t>
            </a:r>
          </a:p>
          <a:p>
            <a:r>
              <a:rPr lang="en-US" sz="2400" dirty="0"/>
              <a:t>Emphasizes code readability, simplicity and flexibility</a:t>
            </a:r>
          </a:p>
          <a:p>
            <a:endParaRPr lang="en-US" sz="2400" dirty="0"/>
          </a:p>
          <a:p>
            <a:endParaRPr lang="en-US" sz="2400" dirty="0"/>
          </a:p>
        </p:txBody>
      </p:sp>
      <p:pic>
        <p:nvPicPr>
          <p:cNvPr id="4" name="Picture 3">
            <a:extLst>
              <a:ext uri="{FF2B5EF4-FFF2-40B4-BE49-F238E27FC236}">
                <a16:creationId xmlns:a16="http://schemas.microsoft.com/office/drawing/2014/main" id="{BF728E1B-3782-594B-ACC6-0D5F2C865E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37752" y="1295400"/>
            <a:ext cx="3200400" cy="4800600"/>
          </a:xfrm>
          <a:prstGeom prst="rect">
            <a:avLst/>
          </a:prstGeom>
        </p:spPr>
      </p:pic>
      <p:sp>
        <p:nvSpPr>
          <p:cNvPr id="8" name="TextBox 7">
            <a:extLst>
              <a:ext uri="{FF2B5EF4-FFF2-40B4-BE49-F238E27FC236}">
                <a16:creationId xmlns:a16="http://schemas.microsoft.com/office/drawing/2014/main" id="{54703735-86EC-D64B-B758-C2A941BB8B36}"/>
              </a:ext>
            </a:extLst>
          </p:cNvPr>
          <p:cNvSpPr txBox="1"/>
          <p:nvPr/>
        </p:nvSpPr>
        <p:spPr>
          <a:xfrm>
            <a:off x="5944118" y="6129130"/>
            <a:ext cx="2803973" cy="461665"/>
          </a:xfrm>
          <a:prstGeom prst="rect">
            <a:avLst/>
          </a:prstGeom>
          <a:noFill/>
        </p:spPr>
        <p:txBody>
          <a:bodyPr wrap="none" rtlCol="0">
            <a:spAutoFit/>
          </a:bodyPr>
          <a:lstStyle/>
          <a:p>
            <a:pPr algn="r"/>
            <a:r>
              <a:rPr lang="en-US" sz="2400" dirty="0">
                <a:solidFill>
                  <a:schemeClr val="accent3"/>
                </a:solidFill>
              </a:rPr>
              <a:t>Guido van Rossum</a:t>
            </a:r>
          </a:p>
        </p:txBody>
      </p:sp>
    </p:spTree>
    <p:extLst>
      <p:ext uri="{BB962C8B-B14F-4D97-AF65-F5344CB8AC3E}">
        <p14:creationId xmlns:p14="http://schemas.microsoft.com/office/powerpoint/2010/main" val="398009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mean to be </a:t>
            </a:r>
            <a:r>
              <a:rPr lang="en-US" i="1" dirty="0"/>
              <a:t>pythonic</a:t>
            </a:r>
            <a:r>
              <a:rPr lang="en-US" dirty="0"/>
              <a:t>?</a:t>
            </a:r>
          </a:p>
        </p:txBody>
      </p:sp>
      <p:sp>
        <p:nvSpPr>
          <p:cNvPr id="3" name="Content Placeholder 2"/>
          <p:cNvSpPr>
            <a:spLocks noGrp="1"/>
          </p:cNvSpPr>
          <p:nvPr>
            <p:ph idx="1"/>
          </p:nvPr>
        </p:nvSpPr>
        <p:spPr>
          <a:xfrm>
            <a:off x="1197624" y="1371600"/>
            <a:ext cx="6672552" cy="4495800"/>
          </a:xfrm>
        </p:spPr>
        <p:txBody>
          <a:bodyPr/>
          <a:lstStyle/>
          <a:p>
            <a:pPr marL="0" indent="0">
              <a:buNone/>
            </a:pPr>
            <a:r>
              <a:rPr lang="en-US" dirty="0"/>
              <a:t>Some of the core principals:</a:t>
            </a:r>
          </a:p>
          <a:p>
            <a:endParaRPr lang="en-US" dirty="0"/>
          </a:p>
          <a:p>
            <a:pPr lvl="1"/>
            <a:r>
              <a:rPr lang="en-US" sz="2800" b="0" dirty="0"/>
              <a:t>Beautiful is better than ugly</a:t>
            </a:r>
          </a:p>
          <a:p>
            <a:pPr lvl="1"/>
            <a:r>
              <a:rPr lang="en-US" sz="2800" b="0" dirty="0"/>
              <a:t>Explicit is better than implicit</a:t>
            </a:r>
          </a:p>
          <a:p>
            <a:pPr lvl="1"/>
            <a:r>
              <a:rPr lang="en-US" sz="2800" b="0" dirty="0"/>
              <a:t>Simple is better than complex</a:t>
            </a:r>
          </a:p>
          <a:p>
            <a:pPr lvl="1"/>
            <a:r>
              <a:rPr lang="en-US" sz="2800" b="0" dirty="0"/>
              <a:t>Complex is better than complicated</a:t>
            </a:r>
          </a:p>
          <a:p>
            <a:pPr lvl="1"/>
            <a:r>
              <a:rPr lang="en-US" sz="2800" b="0" dirty="0"/>
              <a:t>Readability counts</a:t>
            </a:r>
          </a:p>
          <a:p>
            <a:endParaRPr lang="en-US" sz="2400" dirty="0"/>
          </a:p>
        </p:txBody>
      </p:sp>
      <p:sp>
        <p:nvSpPr>
          <p:cNvPr id="7" name="TextBox 6">
            <a:extLst>
              <a:ext uri="{FF2B5EF4-FFF2-40B4-BE49-F238E27FC236}">
                <a16:creationId xmlns:a16="http://schemas.microsoft.com/office/drawing/2014/main" id="{E76CC6BD-3B52-3547-9060-92C53B133840}"/>
              </a:ext>
            </a:extLst>
          </p:cNvPr>
          <p:cNvSpPr txBox="1"/>
          <p:nvPr/>
        </p:nvSpPr>
        <p:spPr>
          <a:xfrm>
            <a:off x="1742497" y="5391090"/>
            <a:ext cx="5115503" cy="400110"/>
          </a:xfrm>
          <a:prstGeom prst="rect">
            <a:avLst/>
          </a:prstGeom>
          <a:noFill/>
        </p:spPr>
        <p:txBody>
          <a:bodyPr wrap="none" rtlCol="0">
            <a:spAutoFit/>
          </a:bodyPr>
          <a:lstStyle/>
          <a:p>
            <a:pPr algn="r"/>
            <a:r>
              <a:rPr lang="en-US" sz="2000" dirty="0">
                <a:solidFill>
                  <a:schemeClr val="accent3"/>
                </a:solidFill>
              </a:rPr>
              <a:t>https://</a:t>
            </a:r>
            <a:r>
              <a:rPr lang="en-US" sz="2000" dirty="0" err="1">
                <a:solidFill>
                  <a:schemeClr val="accent3"/>
                </a:solidFill>
              </a:rPr>
              <a:t>en.wikipedia.org</a:t>
            </a:r>
            <a:r>
              <a:rPr lang="en-US" sz="2000" dirty="0">
                <a:solidFill>
                  <a:schemeClr val="accent3"/>
                </a:solidFill>
              </a:rPr>
              <a:t>/wiki/</a:t>
            </a:r>
            <a:r>
              <a:rPr lang="en-US" sz="2000" dirty="0" err="1">
                <a:solidFill>
                  <a:schemeClr val="accent3"/>
                </a:solidFill>
              </a:rPr>
              <a:t>Zen_of_Python</a:t>
            </a:r>
            <a:endParaRPr lang="en-US" sz="2000" dirty="0">
              <a:solidFill>
                <a:schemeClr val="accent3"/>
              </a:solidFill>
            </a:endParaRPr>
          </a:p>
        </p:txBody>
      </p:sp>
    </p:spTree>
    <p:extLst>
      <p:ext uri="{BB962C8B-B14F-4D97-AF65-F5344CB8AC3E}">
        <p14:creationId xmlns:p14="http://schemas.microsoft.com/office/powerpoint/2010/main" val="1905427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lstStyle/>
          <a:p>
            <a:r>
              <a:rPr lang="en-US" dirty="0"/>
              <a:t>Ease of programming</a:t>
            </a:r>
          </a:p>
          <a:p>
            <a:r>
              <a:rPr lang="en-US" dirty="0"/>
              <a:t>Well designed language</a:t>
            </a:r>
          </a:p>
          <a:p>
            <a:pPr lvl="1"/>
            <a:r>
              <a:rPr lang="en-US" dirty="0"/>
              <a:t>Modular and object-oriented</a:t>
            </a:r>
          </a:p>
          <a:p>
            <a:pPr lvl="1"/>
            <a:r>
              <a:rPr lang="en-US" dirty="0"/>
              <a:t>Documentation is in the code</a:t>
            </a:r>
          </a:p>
          <a:p>
            <a:r>
              <a:rPr lang="en-US" dirty="0"/>
              <a:t>Large standard library</a:t>
            </a:r>
          </a:p>
          <a:p>
            <a:r>
              <a:rPr lang="en-US" dirty="0"/>
              <a:t>Larger collection of add-on packages</a:t>
            </a:r>
          </a:p>
          <a:p>
            <a:r>
              <a:rPr lang="en-US" dirty="0"/>
              <a:t>Platform-independent</a:t>
            </a:r>
          </a:p>
          <a:p>
            <a:r>
              <a:rPr lang="en-US" dirty="0"/>
              <a:t>Popular</a:t>
            </a:r>
          </a:p>
          <a:p>
            <a:r>
              <a:rPr lang="en-US" dirty="0"/>
              <a:t>Free!</a:t>
            </a:r>
          </a:p>
        </p:txBody>
      </p:sp>
    </p:spTree>
    <p:extLst>
      <p:ext uri="{BB962C8B-B14F-4D97-AF65-F5344CB8AC3E}">
        <p14:creationId xmlns:p14="http://schemas.microsoft.com/office/powerpoint/2010/main" val="3780682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TIOBE Index (November 2019)</a:t>
            </a:r>
          </a:p>
        </p:txBody>
      </p:sp>
      <p:sp>
        <p:nvSpPr>
          <p:cNvPr id="4" name="TextBox 3"/>
          <p:cNvSpPr txBox="1"/>
          <p:nvPr/>
        </p:nvSpPr>
        <p:spPr>
          <a:xfrm>
            <a:off x="3200400" y="6392719"/>
            <a:ext cx="4865434" cy="461665"/>
          </a:xfrm>
          <a:prstGeom prst="rect">
            <a:avLst/>
          </a:prstGeom>
          <a:noFill/>
        </p:spPr>
        <p:txBody>
          <a:bodyPr wrap="none" rtlCol="0">
            <a:spAutoFit/>
          </a:bodyPr>
          <a:lstStyle/>
          <a:p>
            <a:r>
              <a:rPr lang="en-US" sz="2400" dirty="0">
                <a:solidFill>
                  <a:schemeClr val="accent3"/>
                </a:solidFill>
              </a:rPr>
              <a:t>https://</a:t>
            </a:r>
            <a:r>
              <a:rPr lang="en-US" sz="2400" dirty="0" err="1">
                <a:solidFill>
                  <a:schemeClr val="accent3"/>
                </a:solidFill>
              </a:rPr>
              <a:t>www.tiobe.com</a:t>
            </a:r>
            <a:r>
              <a:rPr lang="en-US" sz="2400" dirty="0">
                <a:solidFill>
                  <a:schemeClr val="accent3"/>
                </a:solidFill>
              </a:rPr>
              <a:t>/</a:t>
            </a:r>
            <a:r>
              <a:rPr lang="en-US" sz="2400" dirty="0" err="1">
                <a:solidFill>
                  <a:schemeClr val="accent3"/>
                </a:solidFill>
              </a:rPr>
              <a:t>tiobe</a:t>
            </a:r>
            <a:r>
              <a:rPr lang="en-US" sz="2400" dirty="0">
                <a:solidFill>
                  <a:schemeClr val="accent3"/>
                </a:solidFill>
              </a:rPr>
              <a:t>-index/</a:t>
            </a:r>
          </a:p>
        </p:txBody>
      </p:sp>
      <p:pic>
        <p:nvPicPr>
          <p:cNvPr id="6" name="Picture 5">
            <a:extLst>
              <a:ext uri="{FF2B5EF4-FFF2-40B4-BE49-F238E27FC236}">
                <a16:creationId xmlns:a16="http://schemas.microsoft.com/office/drawing/2014/main" id="{759276ED-BCF1-CA48-BB32-6B21C332A840}"/>
              </a:ext>
            </a:extLst>
          </p:cNvPr>
          <p:cNvPicPr>
            <a:picLocks noChangeAspect="1"/>
          </p:cNvPicPr>
          <p:nvPr/>
        </p:nvPicPr>
        <p:blipFill>
          <a:blip r:embed="rId3"/>
          <a:stretch>
            <a:fillRect/>
          </a:stretch>
        </p:blipFill>
        <p:spPr>
          <a:xfrm>
            <a:off x="2133599" y="926191"/>
            <a:ext cx="6400801" cy="5473045"/>
          </a:xfrm>
          <a:prstGeom prst="rect">
            <a:avLst/>
          </a:prstGeom>
        </p:spPr>
      </p:pic>
    </p:spTree>
    <p:extLst>
      <p:ext uri="{BB962C8B-B14F-4D97-AF65-F5344CB8AC3E}">
        <p14:creationId xmlns:p14="http://schemas.microsoft.com/office/powerpoint/2010/main" val="211601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Growth of python</a:t>
            </a:r>
          </a:p>
        </p:txBody>
      </p:sp>
      <p:sp>
        <p:nvSpPr>
          <p:cNvPr id="6" name="TextBox 5">
            <a:extLst>
              <a:ext uri="{FF2B5EF4-FFF2-40B4-BE49-F238E27FC236}">
                <a16:creationId xmlns:a16="http://schemas.microsoft.com/office/drawing/2014/main" id="{73AFDA26-8427-B641-9578-ECF6F58A65A6}"/>
              </a:ext>
            </a:extLst>
          </p:cNvPr>
          <p:cNvSpPr txBox="1"/>
          <p:nvPr/>
        </p:nvSpPr>
        <p:spPr>
          <a:xfrm>
            <a:off x="4376093" y="6408006"/>
            <a:ext cx="4767907" cy="400110"/>
          </a:xfrm>
          <a:prstGeom prst="rect">
            <a:avLst/>
          </a:prstGeom>
          <a:noFill/>
        </p:spPr>
        <p:txBody>
          <a:bodyPr wrap="none" rtlCol="0">
            <a:spAutoFit/>
          </a:bodyPr>
          <a:lstStyle/>
          <a:p>
            <a:pPr algn="r"/>
            <a:r>
              <a:rPr lang="en-US" sz="2000" dirty="0">
                <a:hlinkClick r:id="rId3"/>
              </a:rPr>
              <a:t>https://insights.stackoverflow.com/trends</a:t>
            </a:r>
            <a:endParaRPr lang="en-US" sz="2000" dirty="0">
              <a:solidFill>
                <a:schemeClr val="accent3"/>
              </a:solidFill>
            </a:endParaRPr>
          </a:p>
        </p:txBody>
      </p:sp>
      <p:pic>
        <p:nvPicPr>
          <p:cNvPr id="5" name="Picture 4">
            <a:extLst>
              <a:ext uri="{FF2B5EF4-FFF2-40B4-BE49-F238E27FC236}">
                <a16:creationId xmlns:a16="http://schemas.microsoft.com/office/drawing/2014/main" id="{CE2A7703-AC21-4246-B084-2E3967B1EF7A}"/>
              </a:ext>
            </a:extLst>
          </p:cNvPr>
          <p:cNvPicPr>
            <a:picLocks noChangeAspect="1"/>
          </p:cNvPicPr>
          <p:nvPr/>
        </p:nvPicPr>
        <p:blipFill>
          <a:blip r:embed="rId4"/>
          <a:stretch>
            <a:fillRect/>
          </a:stretch>
        </p:blipFill>
        <p:spPr>
          <a:xfrm>
            <a:off x="685800" y="975460"/>
            <a:ext cx="8458200" cy="5340056"/>
          </a:xfrm>
          <a:prstGeom prst="rect">
            <a:avLst/>
          </a:prstGeom>
        </p:spPr>
      </p:pic>
    </p:spTree>
    <p:extLst>
      <p:ext uri="{BB962C8B-B14F-4D97-AF65-F5344CB8AC3E}">
        <p14:creationId xmlns:p14="http://schemas.microsoft.com/office/powerpoint/2010/main" val="343824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Can be slower than other languages</a:t>
            </a:r>
          </a:p>
          <a:p>
            <a:r>
              <a:rPr lang="en-US" dirty="0"/>
              <a:t>Somewhat decentralized; changes frequently</a:t>
            </a:r>
          </a:p>
          <a:p>
            <a:r>
              <a:rPr lang="en-US" dirty="0"/>
              <a:t>Installation/Hard to get started</a:t>
            </a:r>
          </a:p>
          <a:p>
            <a:r>
              <a:rPr lang="en-US" dirty="0"/>
              <a:t>Easy to write bad code</a:t>
            </a:r>
          </a:p>
          <a:p>
            <a:pPr lvl="1"/>
            <a:r>
              <a:rPr lang="en-US" b="0" dirty="0">
                <a:hlinkClick r:id="rId2"/>
              </a:rPr>
              <a:t>https://towardsdatascience.com/5-reasons-why-jupyter-notebooks-suck-4dc201e27086</a:t>
            </a:r>
            <a:endParaRPr lang="en-US" b="0" dirty="0"/>
          </a:p>
        </p:txBody>
      </p:sp>
    </p:spTree>
    <p:extLst>
      <p:ext uri="{BB962C8B-B14F-4D97-AF65-F5344CB8AC3E}">
        <p14:creationId xmlns:p14="http://schemas.microsoft.com/office/powerpoint/2010/main" val="3052723040"/>
      </p:ext>
    </p:extLst>
  </p:cSld>
  <p:clrMapOvr>
    <a:masterClrMapping/>
  </p:clrMapOvr>
</p:sld>
</file>

<file path=ppt/theme/theme1.xml><?xml version="1.0" encoding="utf-8"?>
<a:theme xmlns:a="http://schemas.openxmlformats.org/drawingml/2006/main" name="dark-blue-template">
  <a:themeElements>
    <a:clrScheme name="Custom 1">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22B8FC"/>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14991</TotalTime>
  <Pages>4</Pages>
  <Words>963</Words>
  <Application>Microsoft Macintosh PowerPoint</Application>
  <PresentationFormat>On-screen Show (4:3)</PresentationFormat>
  <Paragraphs>90</Paragraphs>
  <Slides>15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Times New Roman</vt:lpstr>
      <vt:lpstr>Wingdings</vt:lpstr>
      <vt:lpstr>dark-blue-template</vt:lpstr>
      <vt:lpstr>An overview of python</vt:lpstr>
      <vt:lpstr>Motivations for using Python</vt:lpstr>
      <vt:lpstr>Python and Reproducibility</vt:lpstr>
      <vt:lpstr>What is Python?</vt:lpstr>
      <vt:lpstr>What does it mean to be pythonic?</vt:lpstr>
      <vt:lpstr>Advantages</vt:lpstr>
      <vt:lpstr>TIOBE Index (November 2019)</vt:lpstr>
      <vt:lpstr>Growth of python</vt:lpstr>
      <vt:lpstr>Disadvantages</vt:lpstr>
      <vt:lpstr>Python Standard Library</vt:lpstr>
      <vt:lpstr>Python's scientific ecosystem</vt:lpstr>
      <vt:lpstr>Development Environments</vt:lpstr>
      <vt:lpstr>Python Distributions</vt:lpstr>
      <vt:lpstr>Python Versions</vt:lpstr>
      <vt:lpstr>Resources for “best practices”</vt:lpstr>
    </vt:vector>
  </TitlesOfParts>
  <Manager/>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487</cp:revision>
  <cp:lastPrinted>2014-05-20T14:47:17Z</cp:lastPrinted>
  <dcterms:created xsi:type="dcterms:W3CDTF">2009-08-04T14:01:06Z</dcterms:created>
  <dcterms:modified xsi:type="dcterms:W3CDTF">2019-12-11T21:32:47Z</dcterms:modified>
  <cp:category/>
</cp:coreProperties>
</file>